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7" r:id="rId9"/>
    <p:sldId id="1148" r:id="rId10"/>
    <p:sldId id="1150" r:id="rId11"/>
    <p:sldId id="114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extLst>
              <p:ext uri="{D42A27DB-BD31-4B8C-83A1-F6EECF244321}">
                <p14:modId xmlns:p14="http://schemas.microsoft.com/office/powerpoint/2010/main" val="565324244"/>
              </p:ext>
            </p:extLst>
          </p:nvPr>
        </p:nvGraphicFramePr>
        <p:xfrm>
          <a:off x="451259" y="1358693"/>
          <a:ext cx="11287896" cy="3222435"/>
        </p:xfrm>
        <a:graphic>
          <a:graphicData uri="http://schemas.openxmlformats.org/drawingml/2006/table">
            <a:tbl>
              <a:tblPr firstRow="1" firstCol="1" bandRow="1"/>
              <a:tblGrid>
                <a:gridCol w="11287896">
                  <a:extLst>
                    <a:ext uri="{9D8B030D-6E8A-4147-A177-3AD203B41FA5}">
                      <a16:colId xmlns:a16="http://schemas.microsoft.com/office/drawing/2014/main" val="3309322882"/>
                    </a:ext>
                  </a:extLst>
                </a:gridCol>
              </a:tblGrid>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五</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步法解排序题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定位时间线索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注意时间副词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before,</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或具体时间点。</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分析逻辑关系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根据因果、转折或步骤顺序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next,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finally</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排列事件。</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排除法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先确定首尾事件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逐步排除错误选项。</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代词指代</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关注代词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所指代的前后事件。</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整体连贯性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排序后通读检查是否合乎逻辑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避免前后矛盾。</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8120" marR="19812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4107737079"/>
                  </a:ext>
                </a:extLst>
              </a:tr>
            </a:tbl>
          </a:graphicData>
        </a:graphic>
      </p:graphicFrame>
      <p:pic>
        <p:nvPicPr>
          <p:cNvPr id="9" name="图片 8"/>
          <p:cNvPicPr>
            <a:picLocks noChangeAspect="1"/>
          </p:cNvPicPr>
          <p:nvPr/>
        </p:nvPicPr>
        <p:blipFill rotWithShape="1">
          <a:blip r:embed="rId2"/>
          <a:srcRect r="4353"/>
          <a:stretch/>
        </p:blipFill>
        <p:spPr>
          <a:xfrm>
            <a:off x="550590" y="1074164"/>
            <a:ext cx="1759521" cy="555435"/>
          </a:xfrm>
          <a:prstGeom prst="rect">
            <a:avLst/>
          </a:prstGeom>
        </p:spPr>
      </p:pic>
    </p:spTree>
    <p:extLst>
      <p:ext uri="{BB962C8B-B14F-4D97-AF65-F5344CB8AC3E}">
        <p14:creationId xmlns:p14="http://schemas.microsoft.com/office/powerpoint/2010/main" val="3047291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captain became my new master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was unsatisfied with my life of a slave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was only one gun on the ship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wasn’t good at swimming at 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767" y="855562"/>
            <a:ext cx="389850" cy="461665"/>
          </a:xfrm>
          <a:prstGeom prst="rect">
            <a:avLst/>
          </a:prstGeom>
        </p:spPr>
        <p:txBody>
          <a:bodyPr wrap="none">
            <a:spAutoFit/>
          </a:bodyPr>
          <a:lstStyle/>
          <a:p>
            <a:r>
              <a:rPr lang="en-US" altLang="zh-CN" sz="2400" dirty="0"/>
              <a:t>B</a:t>
            </a:r>
            <a:endParaRPr lang="zh-CN" altLang="en-US" dirty="0"/>
          </a:p>
        </p:txBody>
      </p:sp>
      <p:sp>
        <p:nvSpPr>
          <p:cNvPr id="5"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two years, I lived the life of a slave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奴隶</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wanted to run away, but it was impossible.”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作为奴隶生活了两年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一直想逃跑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由此可推知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对奴隶的生活不满意。故选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17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节选自《鲁滨逊漂流记》。文章主要描述了主人公鲁滨逊如何抓住机遇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通过智谋和勇气摆脱奴隶身份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并最终开始新生活的经历。</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1111628"/>
            <a:ext cx="11485848" cy="1525284"/>
          </a:xfrm>
          <a:prstGeom prst="rect">
            <a:avLst/>
          </a:prstGeom>
        </p:spPr>
      </p:pic>
      <p:pic>
        <p:nvPicPr>
          <p:cNvPr id="4" name="语篇导航-DA.eps" descr="id:2147486413;FounderCES"/>
          <p:cNvPicPr/>
          <p:nvPr/>
        </p:nvPicPr>
        <p:blipFill>
          <a:blip r:embed="rId3"/>
          <a:stretch>
            <a:fillRect/>
          </a:stretch>
        </p:blipFill>
        <p:spPr>
          <a:xfrm>
            <a:off x="513928" y="2846923"/>
            <a:ext cx="1651000" cy="403225"/>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two years, I lived the life of a slave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奴隶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wanted to run away, but it was impossible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master liked to go fishing in a little boat, and he always took me with him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man called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 young boy also went with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my master said to me, “You go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boy, and catch some fish for our supper tonight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master,” I answered quickly, but inside I was excited—my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chance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took the boat out to sea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 time, we fished quietly, and then I moved carefully behind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knocked him into the water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cried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 to the beach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master liked to shoot seabirds and so there were guns on the boat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Quickly, I took one of these guns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swimming after the boat and I shouted at him, “Go back to the beach, or I’ll shoot you through the head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turned and swam back to the beach as quickly as possible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I said to the boy,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help me, I’ll be a good friend to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don’t help me, I’ll push you into the sea, too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happy to help 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“I’ll go all over the world with you,” he cried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wanted to sail to the Canary Islands, but I was afraid to go too far from the beach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we sailed on to the south for some 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Eleven days later we came near the Cape Verde Islands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saw a ship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called and shouted and sailed our little boat as fast as possible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no one on the ship saw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I remembered the gun which made lots of smoke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Luckily, someone on the ship saw us and turned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Portuguese captain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listened to my 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going to Brazil and agreed to help 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bought my boat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we arrived in Brazil three weeks later, I said goodbye to the captain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left the ship, and went to begin a new life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—Adapted from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Robinson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Crusoe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kind of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came to me in Paragraph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93335" algn="l"/>
                <a:tab pos="6862445" algn="l"/>
                <a:tab pos="7377430" algn="l"/>
                <a:tab pos="961771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 get free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might go fishing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9333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might sail on the sea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might find the captain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2" y="829437"/>
            <a:ext cx="407484" cy="461665"/>
          </a:xfrm>
          <a:prstGeom prst="rect">
            <a:avLst/>
          </a:prstGeom>
        </p:spPr>
        <p:txBody>
          <a:bodyPr wrap="none">
            <a:spAutoFit/>
          </a:bodyPr>
          <a:lstStyle/>
          <a:p>
            <a:r>
              <a:rPr lang="en-US" altLang="zh-CN" sz="2400" dirty="0"/>
              <a:t>A</a:t>
            </a:r>
            <a:endParaRPr lang="zh-CN" altLang="en-US" dirty="0"/>
          </a:p>
        </p:txBody>
      </p:sp>
      <p:sp>
        <p:nvSpPr>
          <p:cNvPr id="5" name="内容占位符 1"/>
          <p:cNvSpPr txBox="1">
            <a:spLocks/>
          </p:cNvSpPr>
          <p:nvPr/>
        </p:nvSpPr>
        <p:spPr bwMode="auto">
          <a:xfrm>
            <a:off x="360854" y="242088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词句猜测题。根据</a:t>
            </a:r>
            <a:r>
              <a:rPr lang="en-US" altLang="zh-CN" b="1" smtClean="0">
                <a:solidFill>
                  <a:srgbClr val="FF0000"/>
                </a:solidFill>
                <a:latin typeface="Times New Roman" panose="02020603050405020304" pitchFamily="18" charset="0"/>
                <a:ea typeface="宋体" panose="02010600030101010101" pitchFamily="2" charset="-122"/>
              </a:rPr>
              <a:t>“For two years, I lived the life of a slave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奴隶</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I wanted to run away, but it was impossible... One day my master said to me, ‘You go with Moely and the boy, and catch some fish for our supper tonight.’ ‘Yes, master,’ I answered quickly, but inside I was excited—my </a:t>
            </a:r>
            <a:r>
              <a:rPr lang="en-US" altLang="zh-CN" b="1" u="sng" smtClean="0">
                <a:solidFill>
                  <a:srgbClr val="FF0000"/>
                </a:solidFill>
                <a:uFill>
                  <a:solidFill>
                    <a:srgbClr val="FF0000"/>
                  </a:solidFill>
                </a:uFill>
                <a:latin typeface="Times New Roman" panose="02020603050405020304" pitchFamily="18" charset="0"/>
                <a:ea typeface="宋体" panose="02010600030101010101" pitchFamily="2" charset="-122"/>
              </a:rPr>
              <a:t>chance</a:t>
            </a:r>
            <a:r>
              <a:rPr lang="en-US" altLang="zh-CN" b="1" smtClean="0">
                <a:solidFill>
                  <a:srgbClr val="FF0000"/>
                </a:solidFill>
                <a:latin typeface="Times New Roman" panose="02020603050405020304" pitchFamily="18" charset="0"/>
                <a:ea typeface="宋体" panose="02010600030101010101" pitchFamily="2" charset="-122"/>
              </a:rPr>
              <a:t> came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是奴隶</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一直想逃跑</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主人让</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和别人去捕鱼</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觉得机会来了</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这个机会就是可能获得自由。故选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my master keep guns on the boat to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guard against danger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hunt wild animals on 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shoot seabirds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send information to passing ships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4" y="838145"/>
            <a:ext cx="407484" cy="461665"/>
          </a:xfrm>
          <a:prstGeom prst="rect">
            <a:avLst/>
          </a:prstGeom>
        </p:spPr>
        <p:txBody>
          <a:bodyPr wrap="none">
            <a:spAutoFit/>
          </a:bodyPr>
          <a:lstStyle/>
          <a:p>
            <a:r>
              <a:rPr lang="en-US" altLang="zh-CN" sz="2400" dirty="0"/>
              <a:t>C</a:t>
            </a:r>
            <a:endParaRPr lang="zh-CN" altLang="en-US" dirty="0"/>
          </a:p>
        </p:txBody>
      </p:sp>
      <p:sp>
        <p:nvSpPr>
          <p:cNvPr id="5" name="内容占位符 2"/>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master liked to shoot seabirds and so there were guns on the boat.”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主人在船上放枪是为了射击海鸟。故选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I choose to sail to the south instead of the Canary Islands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I wanted to explore some new lands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I was afraid to sail too far from the beach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refused to go to the Canary Islands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wind was better for sailing to the south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058" y="846854"/>
            <a:ext cx="389850" cy="461665"/>
          </a:xfrm>
          <a:prstGeom prst="rect">
            <a:avLst/>
          </a:prstGeom>
        </p:spPr>
        <p:txBody>
          <a:bodyPr wrap="none">
            <a:spAutoFit/>
          </a:bodyPr>
          <a:lstStyle/>
          <a:p>
            <a:r>
              <a:rPr lang="en-US" altLang="zh-CN" sz="2400" dirty="0"/>
              <a:t>B</a:t>
            </a:r>
            <a:endParaRPr lang="zh-CN" altLang="en-US" dirty="0"/>
          </a:p>
        </p:txBody>
      </p:sp>
      <p:sp>
        <p:nvSpPr>
          <p:cNvPr id="6" name="内容占位符 3"/>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wanted to sail to the Canary Islands, but I was afraid to go too far from the beach. So we sailed on to the south for some days.”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选择向南航行而不是去加那利群岛是因为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害怕离海滩太远。故选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08543"/>
          </a:xfrm>
        </p:spPr>
        <p:txBody>
          <a:bodyPr/>
          <a:lstStyle/>
          <a:p>
            <a:pPr>
              <a:lnSpc>
                <a:spcPct val="140000"/>
              </a:lnSpc>
              <a:spcAft>
                <a:spcPts val="0"/>
              </a:spcAft>
            </a:pP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correct order according to the story</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used a gun to send information to the ship</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knocked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water</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captain agreed to take me to Brazil</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Xury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promised to follow me everywhere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222115" algn="l"/>
                <a:tab pos="6862445" algn="l"/>
                <a:tab pos="7377430" algn="l"/>
                <a:tab pos="9617710"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master ordered us to catch fish</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3135313" algn="l"/>
                <a:tab pos="6191250" algn="l"/>
                <a:tab pos="7377113" algn="l"/>
                <a:tab pos="9169400" algn="l"/>
                <a:tab pos="961707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b—e—a—c—d	B</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e—d—b—a—c	</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b—d—a—e—c	D</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e—b—d—a—c</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13573" y="906368"/>
            <a:ext cx="3233193" cy="429408"/>
          </a:xfrm>
          <a:prstGeom prst="rect">
            <a:avLst/>
          </a:prstGeom>
        </p:spPr>
      </p:pic>
      <p:sp>
        <p:nvSpPr>
          <p:cNvPr id="5" name="矩形 4"/>
          <p:cNvSpPr/>
          <p:nvPr/>
        </p:nvSpPr>
        <p:spPr>
          <a:xfrm>
            <a:off x="796155" y="733642"/>
            <a:ext cx="370614" cy="523220"/>
          </a:xfrm>
          <a:prstGeom prst="rect">
            <a:avLst/>
          </a:prstGeom>
        </p:spPr>
        <p:txBody>
          <a:bodyPr wrap="none">
            <a:spAutoFit/>
          </a:bodyPr>
          <a:lstStyle/>
          <a:p>
            <a:pPr>
              <a:lnSpc>
                <a:spcPct val="140000"/>
              </a:lnSpc>
            </a:pPr>
            <a:r>
              <a:rPr lang="en-US" altLang="zh-CN" sz="2000" dirty="0"/>
              <a:t>D</a:t>
            </a:r>
            <a:endParaRPr lang="zh-CN" altLang="en-US" sz="2000" dirty="0"/>
          </a:p>
        </p:txBody>
      </p:sp>
      <p:sp>
        <p:nvSpPr>
          <p:cNvPr id="6" name="内容占位符 4"/>
          <p:cNvSpPr txBox="1">
            <a:spLocks/>
          </p:cNvSpPr>
          <p:nvPr/>
        </p:nvSpPr>
        <p:spPr bwMode="auto">
          <a:xfrm>
            <a:off x="360854" y="3748293"/>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事件排序题。根据文章内容</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首先是主人命令我们去捕鱼（</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e.The</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master ordered us to catch fish.</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把莫利推进水里（</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knocked </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Moely</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into water.</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对男孩说如果他不帮</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就把他也推进海里</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男孩说愿意和</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一起环游世界（</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d.Xury</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promised to follow me everywhere.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）；后来我们看到一艘船</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想起会产生很多烟的枪</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用枪向船发送信息（</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used a gun to send information to the ship.</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）；最后葡萄牙船长听了</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的故事</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同意带</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去巴西（</a:t>
            </a:r>
            <a:r>
              <a:rPr lang="en-US" altLang="zh-CN" sz="2000" b="1" i="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captain agreed to take me to Brazil.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）。所以正确顺序是</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e—b—d—a—c </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792</Words>
  <Application>Microsoft Office PowerPoint</Application>
  <PresentationFormat>自定义</PresentationFormat>
  <Paragraphs>54</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446</cp:revision>
  <dcterms:created xsi:type="dcterms:W3CDTF">2020-11-06T05:24:00Z</dcterms:created>
  <dcterms:modified xsi:type="dcterms:W3CDTF">2025-09-17T10:54:28Z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